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Prata" panose="020B0604020202020204" charset="0"/>
      <p:regular r:id="rId13"/>
    </p:embeddedFont>
    <p:embeddedFont>
      <p:font typeface="Raleway" pitchFamily="2"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529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13121"/>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F2E782"/>
                </a:solidFill>
                <a:latin typeface="Prata" pitchFamily="34" charset="0"/>
                <a:ea typeface="Prata" pitchFamily="34" charset="-122"/>
                <a:cs typeface="Prata" pitchFamily="34" charset="-120"/>
              </a:rPr>
              <a:t>Image Forgery Detection</a:t>
            </a:r>
            <a:endParaRPr lang="en-US" sz="6150" dirty="0"/>
          </a:p>
        </p:txBody>
      </p:sp>
      <p:sp>
        <p:nvSpPr>
          <p:cNvPr id="4" name="Text 1"/>
          <p:cNvSpPr/>
          <p:nvPr/>
        </p:nvSpPr>
        <p:spPr>
          <a:xfrm>
            <a:off x="793790" y="4409718"/>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explores the concept of image forgery detection using advanced deep learning techniques. The goal is to identify manipulated images, ensuring the authenticity of visual information.</a:t>
            </a:r>
            <a:endParaRPr lang="en-US" sz="1750" dirty="0"/>
          </a:p>
        </p:txBody>
      </p:sp>
      <p:sp>
        <p:nvSpPr>
          <p:cNvPr id="5" name="Text 2"/>
          <p:cNvSpPr/>
          <p:nvPr/>
        </p:nvSpPr>
        <p:spPr>
          <a:xfrm>
            <a:off x="793790" y="5753576"/>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CFCBBF"/>
                </a:solidFill>
                <a:latin typeface="Raleway" pitchFamily="34" charset="0"/>
                <a:ea typeface="Raleway" pitchFamily="34" charset="-122"/>
                <a:cs typeface="Raleway" pitchFamily="34" charset="-120"/>
              </a:rPr>
              <a:t>By Kspsvln Siddardha Kumar Kavuri and Modagampalli Mani Datt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793790" y="104894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sp>
        <p:nvSpPr>
          <p:cNvPr id="5" name="Text 2"/>
          <p:cNvSpPr/>
          <p:nvPr/>
        </p:nvSpPr>
        <p:spPr>
          <a:xfrm>
            <a:off x="793790" y="2423251"/>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Image forgery detection using deep learning models offers a powerful solution for identifying manipulated images. This technology plays a crucial role in maintaining the integrity of visual information in various domains.</a:t>
            </a:r>
            <a:endParaRPr lang="en-US" sz="1750" dirty="0"/>
          </a:p>
        </p:txBody>
      </p:sp>
      <p:sp>
        <p:nvSpPr>
          <p:cNvPr id="6" name="Text 3"/>
          <p:cNvSpPr/>
          <p:nvPr/>
        </p:nvSpPr>
        <p:spPr>
          <a:xfrm>
            <a:off x="793789" y="3749561"/>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model architecture, training process, and testing results demonstrate the effectiveness of deep learning in this field. The model's ability to classify authentic and forged images with high accuracy showcases its potential to address the increasing challenges of image manipulation.</a:t>
            </a:r>
            <a:endParaRPr lang="en-US" sz="1750" dirty="0"/>
          </a:p>
        </p:txBody>
      </p:sp>
      <p:sp>
        <p:nvSpPr>
          <p:cNvPr id="7" name="Text 4"/>
          <p:cNvSpPr/>
          <p:nvPr/>
        </p:nvSpPr>
        <p:spPr>
          <a:xfrm>
            <a:off x="793790" y="5359822"/>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technology has far-reaching implications for various industries, including law enforcement, media, and social platforms. By leveraging deep learning, we can contribute to a more trustworthy and reliable digital environment.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793790" y="206502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Model Architecture</a:t>
            </a:r>
            <a:endParaRPr lang="en-US" sz="4450" dirty="0"/>
          </a:p>
        </p:txBody>
      </p:sp>
      <p:sp>
        <p:nvSpPr>
          <p:cNvPr id="5" name="Text 2"/>
          <p:cNvSpPr/>
          <p:nvPr/>
        </p:nvSpPr>
        <p:spPr>
          <a:xfrm>
            <a:off x="793790" y="3113961"/>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Convolutional layers extract features from images using filters. These filters identify patterns like edges, shapes, and textures. Multiple layers are stacked, progressively extracting more complex features.</a:t>
            </a:r>
            <a:endParaRPr lang="en-US" sz="1750" dirty="0"/>
          </a:p>
        </p:txBody>
      </p:sp>
      <p:sp>
        <p:nvSpPr>
          <p:cNvPr id="6" name="Text 3"/>
          <p:cNvSpPr/>
          <p:nvPr/>
        </p:nvSpPr>
        <p:spPr>
          <a:xfrm>
            <a:off x="793790" y="4094917"/>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Pooling layers downsample feature maps, reducing dimensionality. They discard less important information while preserving key features. Common techniques include max and average pooling.</a:t>
            </a:r>
            <a:endParaRPr lang="en-US" sz="1750" dirty="0"/>
          </a:p>
        </p:txBody>
      </p:sp>
      <p:sp>
        <p:nvSpPr>
          <p:cNvPr id="7" name="Text 4"/>
          <p:cNvSpPr/>
          <p:nvPr/>
        </p:nvSpPr>
        <p:spPr>
          <a:xfrm>
            <a:off x="793790" y="5075873"/>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After feature extraction, a Support Vector Machine (SVM) classifier categorizes images. SVMs find an optimal hyperplane to separate data points into classes. The SVM learns to distinguish between authentic and forged images based on the extracted features.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793790" y="200548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Model Components</a:t>
            </a:r>
            <a:endParaRPr lang="en-US" sz="4450" dirty="0"/>
          </a:p>
        </p:txBody>
      </p:sp>
      <p:sp>
        <p:nvSpPr>
          <p:cNvPr id="5" name="Shape 2"/>
          <p:cNvSpPr/>
          <p:nvPr/>
        </p:nvSpPr>
        <p:spPr>
          <a:xfrm>
            <a:off x="793790" y="3309580"/>
            <a:ext cx="510302" cy="510302"/>
          </a:xfrm>
          <a:prstGeom prst="roundRect">
            <a:avLst>
              <a:gd name="adj" fmla="val 6667"/>
            </a:avLst>
          </a:prstGeom>
          <a:solidFill>
            <a:srgbClr val="3A3B3C"/>
          </a:solidFill>
          <a:ln/>
        </p:spPr>
      </p:sp>
      <p:sp>
        <p:nvSpPr>
          <p:cNvPr id="6" name="Text 3"/>
          <p:cNvSpPr/>
          <p:nvPr/>
        </p:nvSpPr>
        <p:spPr>
          <a:xfrm>
            <a:off x="990243" y="3394591"/>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7" name="Text 4"/>
          <p:cNvSpPr/>
          <p:nvPr/>
        </p:nvSpPr>
        <p:spPr>
          <a:xfrm>
            <a:off x="1530906" y="33095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Patch Extraction</a:t>
            </a:r>
            <a:endParaRPr lang="en-US" sz="2200" dirty="0"/>
          </a:p>
        </p:txBody>
      </p:sp>
      <p:sp>
        <p:nvSpPr>
          <p:cNvPr id="8" name="Text 5"/>
          <p:cNvSpPr/>
          <p:nvPr/>
        </p:nvSpPr>
        <p:spPr>
          <a:xfrm>
            <a:off x="1530906" y="3799999"/>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input images are resized, normalized, and converted to a suitable format for the model.</a:t>
            </a:r>
            <a:endParaRPr lang="en-US" sz="1750" dirty="0"/>
          </a:p>
        </p:txBody>
      </p:sp>
      <p:sp>
        <p:nvSpPr>
          <p:cNvPr id="9" name="Shape 6"/>
          <p:cNvSpPr/>
          <p:nvPr/>
        </p:nvSpPr>
        <p:spPr>
          <a:xfrm>
            <a:off x="7428667" y="3309580"/>
            <a:ext cx="510302" cy="510302"/>
          </a:xfrm>
          <a:prstGeom prst="roundRect">
            <a:avLst>
              <a:gd name="adj" fmla="val 6667"/>
            </a:avLst>
          </a:prstGeom>
          <a:solidFill>
            <a:srgbClr val="3A3B3C"/>
          </a:solidFill>
          <a:ln/>
        </p:spPr>
      </p:sp>
      <p:sp>
        <p:nvSpPr>
          <p:cNvPr id="10" name="Text 7"/>
          <p:cNvSpPr/>
          <p:nvPr/>
        </p:nvSpPr>
        <p:spPr>
          <a:xfrm>
            <a:off x="7579519" y="3394591"/>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1" name="Text 8"/>
          <p:cNvSpPr/>
          <p:nvPr/>
        </p:nvSpPr>
        <p:spPr>
          <a:xfrm>
            <a:off x="8165783" y="33095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Feature Extraction</a:t>
            </a:r>
            <a:endParaRPr lang="en-US" sz="2200" dirty="0"/>
          </a:p>
        </p:txBody>
      </p:sp>
      <p:sp>
        <p:nvSpPr>
          <p:cNvPr id="12" name="Text 9"/>
          <p:cNvSpPr/>
          <p:nvPr/>
        </p:nvSpPr>
        <p:spPr>
          <a:xfrm>
            <a:off x="8165783" y="3799999"/>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convolutional layers analyze the image, identifying key features and patterns.</a:t>
            </a:r>
            <a:endParaRPr lang="en-US" sz="1750" dirty="0"/>
          </a:p>
        </p:txBody>
      </p:sp>
      <p:sp>
        <p:nvSpPr>
          <p:cNvPr id="13" name="Shape 10"/>
          <p:cNvSpPr/>
          <p:nvPr/>
        </p:nvSpPr>
        <p:spPr>
          <a:xfrm>
            <a:off x="793790" y="5007769"/>
            <a:ext cx="510302" cy="510302"/>
          </a:xfrm>
          <a:prstGeom prst="roundRect">
            <a:avLst>
              <a:gd name="adj" fmla="val 6667"/>
            </a:avLst>
          </a:prstGeom>
          <a:solidFill>
            <a:srgbClr val="3A3B3C"/>
          </a:solidFill>
          <a:ln/>
        </p:spPr>
      </p:sp>
      <p:sp>
        <p:nvSpPr>
          <p:cNvPr id="14" name="Text 11"/>
          <p:cNvSpPr/>
          <p:nvPr/>
        </p:nvSpPr>
        <p:spPr>
          <a:xfrm>
            <a:off x="943451" y="5092779"/>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5" name="Text 12"/>
          <p:cNvSpPr/>
          <p:nvPr/>
        </p:nvSpPr>
        <p:spPr>
          <a:xfrm>
            <a:off x="1530906" y="50077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Classification</a:t>
            </a:r>
            <a:endParaRPr lang="en-US" sz="2200" dirty="0"/>
          </a:p>
        </p:txBody>
      </p:sp>
      <p:sp>
        <p:nvSpPr>
          <p:cNvPr id="16" name="Text 13"/>
          <p:cNvSpPr/>
          <p:nvPr/>
        </p:nvSpPr>
        <p:spPr>
          <a:xfrm>
            <a:off x="1530906" y="5498187"/>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model classifies the input image as either authentic or forged based on the extracted features.</a:t>
            </a:r>
            <a:endParaRPr lang="en-US" sz="1750" dirty="0"/>
          </a:p>
        </p:txBody>
      </p:sp>
      <p:sp>
        <p:nvSpPr>
          <p:cNvPr id="17" name="Shape 14"/>
          <p:cNvSpPr/>
          <p:nvPr/>
        </p:nvSpPr>
        <p:spPr>
          <a:xfrm>
            <a:off x="7428667" y="5007769"/>
            <a:ext cx="510302" cy="510302"/>
          </a:xfrm>
          <a:prstGeom prst="roundRect">
            <a:avLst>
              <a:gd name="adj" fmla="val 6667"/>
            </a:avLst>
          </a:prstGeom>
          <a:solidFill>
            <a:srgbClr val="3A3B3C"/>
          </a:solidFill>
          <a:ln/>
        </p:spPr>
      </p:sp>
      <p:sp>
        <p:nvSpPr>
          <p:cNvPr id="18" name="Text 15"/>
          <p:cNvSpPr/>
          <p:nvPr/>
        </p:nvSpPr>
        <p:spPr>
          <a:xfrm>
            <a:off x="7584281" y="5092779"/>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9" name="Text 16"/>
          <p:cNvSpPr/>
          <p:nvPr/>
        </p:nvSpPr>
        <p:spPr>
          <a:xfrm>
            <a:off x="8165783" y="50077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Post-processing</a:t>
            </a:r>
            <a:endParaRPr lang="en-US" sz="2200" dirty="0"/>
          </a:p>
        </p:txBody>
      </p:sp>
      <p:sp>
        <p:nvSpPr>
          <p:cNvPr id="20" name="Text 17"/>
          <p:cNvSpPr/>
          <p:nvPr/>
        </p:nvSpPr>
        <p:spPr>
          <a:xfrm>
            <a:off x="8165783" y="5498187"/>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model's output is interpreted and presented in a way that is understandable to humans.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762714" y="772478"/>
            <a:ext cx="5448657" cy="681038"/>
          </a:xfrm>
          <a:prstGeom prst="rect">
            <a:avLst/>
          </a:prstGeom>
          <a:noFill/>
          <a:ln/>
        </p:spPr>
        <p:txBody>
          <a:bodyPr wrap="none" lIns="0" tIns="0" rIns="0" bIns="0" rtlCol="0" anchor="t"/>
          <a:lstStyle/>
          <a:p>
            <a:pPr marL="0" indent="0">
              <a:lnSpc>
                <a:spcPts val="5350"/>
              </a:lnSpc>
              <a:buNone/>
            </a:pPr>
            <a:r>
              <a:rPr lang="en-US" sz="4250" dirty="0">
                <a:solidFill>
                  <a:srgbClr val="F2E782"/>
                </a:solidFill>
                <a:latin typeface="Prata" pitchFamily="34" charset="0"/>
                <a:ea typeface="Prata" pitchFamily="34" charset="-122"/>
                <a:cs typeface="Prata" pitchFamily="34" charset="-120"/>
              </a:rPr>
              <a:t>Model Training</a:t>
            </a:r>
            <a:endParaRPr lang="en-US" sz="4250" dirty="0"/>
          </a:p>
        </p:txBody>
      </p:sp>
      <p:sp>
        <p:nvSpPr>
          <p:cNvPr id="5" name="Shape 2"/>
          <p:cNvSpPr/>
          <p:nvPr/>
        </p:nvSpPr>
        <p:spPr>
          <a:xfrm>
            <a:off x="1074301" y="1780342"/>
            <a:ext cx="30480" cy="5676662"/>
          </a:xfrm>
          <a:prstGeom prst="roundRect">
            <a:avLst>
              <a:gd name="adj" fmla="val 107258"/>
            </a:avLst>
          </a:prstGeom>
          <a:solidFill>
            <a:srgbClr val="535455"/>
          </a:solidFill>
          <a:ln/>
        </p:spPr>
      </p:sp>
      <p:sp>
        <p:nvSpPr>
          <p:cNvPr id="6" name="Shape 3"/>
          <p:cNvSpPr/>
          <p:nvPr/>
        </p:nvSpPr>
        <p:spPr>
          <a:xfrm>
            <a:off x="1304211" y="2255401"/>
            <a:ext cx="762714" cy="30480"/>
          </a:xfrm>
          <a:prstGeom prst="roundRect">
            <a:avLst>
              <a:gd name="adj" fmla="val 107258"/>
            </a:avLst>
          </a:prstGeom>
          <a:solidFill>
            <a:srgbClr val="535455"/>
          </a:solidFill>
          <a:ln/>
        </p:spPr>
      </p:sp>
      <p:sp>
        <p:nvSpPr>
          <p:cNvPr id="7" name="Shape 4"/>
          <p:cNvSpPr/>
          <p:nvPr/>
        </p:nvSpPr>
        <p:spPr>
          <a:xfrm>
            <a:off x="844391" y="2025491"/>
            <a:ext cx="490299" cy="490299"/>
          </a:xfrm>
          <a:prstGeom prst="roundRect">
            <a:avLst>
              <a:gd name="adj" fmla="val 6668"/>
            </a:avLst>
          </a:prstGeom>
          <a:solidFill>
            <a:srgbClr val="3A3B3C"/>
          </a:solidFill>
          <a:ln/>
        </p:spPr>
      </p:sp>
      <p:sp>
        <p:nvSpPr>
          <p:cNvPr id="8" name="Text 5"/>
          <p:cNvSpPr/>
          <p:nvPr/>
        </p:nvSpPr>
        <p:spPr>
          <a:xfrm>
            <a:off x="1033105" y="2107168"/>
            <a:ext cx="112871" cy="326946"/>
          </a:xfrm>
          <a:prstGeom prst="rect">
            <a:avLst/>
          </a:prstGeom>
          <a:noFill/>
          <a:ln/>
        </p:spPr>
        <p:txBody>
          <a:bodyPr wrap="none" lIns="0" tIns="0" rIns="0" bIns="0" rtlCol="0" anchor="t"/>
          <a:lstStyle/>
          <a:p>
            <a:pPr marL="0" indent="0" algn="ctr">
              <a:lnSpc>
                <a:spcPts val="2550"/>
              </a:lnSpc>
              <a:buNone/>
            </a:pPr>
            <a:r>
              <a:rPr lang="en-US" sz="2550" dirty="0">
                <a:solidFill>
                  <a:srgbClr val="CFCBBF"/>
                </a:solidFill>
                <a:latin typeface="Prata" pitchFamily="34" charset="0"/>
                <a:ea typeface="Prata" pitchFamily="34" charset="-122"/>
                <a:cs typeface="Prata" pitchFamily="34" charset="-120"/>
              </a:rPr>
              <a:t>1</a:t>
            </a:r>
            <a:endParaRPr lang="en-US" sz="2550" dirty="0"/>
          </a:p>
        </p:txBody>
      </p:sp>
      <p:sp>
        <p:nvSpPr>
          <p:cNvPr id="9" name="Text 6"/>
          <p:cNvSpPr/>
          <p:nvPr/>
        </p:nvSpPr>
        <p:spPr>
          <a:xfrm>
            <a:off x="2288143" y="1998226"/>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Dataset Preparation</a:t>
            </a:r>
            <a:endParaRPr lang="en-US" sz="2100" dirty="0"/>
          </a:p>
        </p:txBody>
      </p:sp>
      <p:sp>
        <p:nvSpPr>
          <p:cNvPr id="10" name="Text 7"/>
          <p:cNvSpPr/>
          <p:nvPr/>
        </p:nvSpPr>
        <p:spPr>
          <a:xfrm>
            <a:off x="2288143" y="2469475"/>
            <a:ext cx="11579543" cy="348734"/>
          </a:xfrm>
          <a:prstGeom prst="rect">
            <a:avLst/>
          </a:prstGeom>
          <a:noFill/>
          <a:ln/>
        </p:spPr>
        <p:txBody>
          <a:bodyPr wrap="non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A large and diverse dataset of authentic and forged images is collected and labeled.</a:t>
            </a:r>
            <a:endParaRPr lang="en-US" sz="1700" dirty="0"/>
          </a:p>
        </p:txBody>
      </p:sp>
      <p:sp>
        <p:nvSpPr>
          <p:cNvPr id="11" name="Shape 8"/>
          <p:cNvSpPr/>
          <p:nvPr/>
        </p:nvSpPr>
        <p:spPr>
          <a:xfrm>
            <a:off x="1304211" y="3729038"/>
            <a:ext cx="762714" cy="30480"/>
          </a:xfrm>
          <a:prstGeom prst="roundRect">
            <a:avLst>
              <a:gd name="adj" fmla="val 107258"/>
            </a:avLst>
          </a:prstGeom>
          <a:solidFill>
            <a:srgbClr val="535455"/>
          </a:solidFill>
          <a:ln/>
        </p:spPr>
      </p:sp>
      <p:sp>
        <p:nvSpPr>
          <p:cNvPr id="12" name="Shape 9"/>
          <p:cNvSpPr/>
          <p:nvPr/>
        </p:nvSpPr>
        <p:spPr>
          <a:xfrm>
            <a:off x="844391" y="3499128"/>
            <a:ext cx="490299" cy="490299"/>
          </a:xfrm>
          <a:prstGeom prst="roundRect">
            <a:avLst>
              <a:gd name="adj" fmla="val 6668"/>
            </a:avLst>
          </a:prstGeom>
          <a:solidFill>
            <a:srgbClr val="3A3B3C"/>
          </a:solidFill>
          <a:ln/>
        </p:spPr>
      </p:sp>
      <p:sp>
        <p:nvSpPr>
          <p:cNvPr id="13" name="Text 10"/>
          <p:cNvSpPr/>
          <p:nvPr/>
        </p:nvSpPr>
        <p:spPr>
          <a:xfrm>
            <a:off x="989290" y="3580805"/>
            <a:ext cx="200382" cy="326946"/>
          </a:xfrm>
          <a:prstGeom prst="rect">
            <a:avLst/>
          </a:prstGeom>
          <a:noFill/>
          <a:ln/>
        </p:spPr>
        <p:txBody>
          <a:bodyPr wrap="none" lIns="0" tIns="0" rIns="0" bIns="0" rtlCol="0" anchor="t"/>
          <a:lstStyle/>
          <a:p>
            <a:pPr marL="0" indent="0" algn="ctr">
              <a:lnSpc>
                <a:spcPts val="2550"/>
              </a:lnSpc>
              <a:buNone/>
            </a:pPr>
            <a:r>
              <a:rPr lang="en-US" sz="2550" dirty="0">
                <a:solidFill>
                  <a:srgbClr val="CFCBBF"/>
                </a:solidFill>
                <a:latin typeface="Prata" pitchFamily="34" charset="0"/>
                <a:ea typeface="Prata" pitchFamily="34" charset="-122"/>
                <a:cs typeface="Prata" pitchFamily="34" charset="-120"/>
              </a:rPr>
              <a:t>2</a:t>
            </a:r>
            <a:endParaRPr lang="en-US" sz="2550" dirty="0"/>
          </a:p>
        </p:txBody>
      </p:sp>
      <p:sp>
        <p:nvSpPr>
          <p:cNvPr id="14" name="Text 11"/>
          <p:cNvSpPr/>
          <p:nvPr/>
        </p:nvSpPr>
        <p:spPr>
          <a:xfrm>
            <a:off x="2288143" y="3471863"/>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Model Initialization</a:t>
            </a:r>
            <a:endParaRPr lang="en-US" sz="2100" dirty="0"/>
          </a:p>
        </p:txBody>
      </p:sp>
      <p:sp>
        <p:nvSpPr>
          <p:cNvPr id="15" name="Text 12"/>
          <p:cNvSpPr/>
          <p:nvPr/>
        </p:nvSpPr>
        <p:spPr>
          <a:xfrm>
            <a:off x="2288143" y="3943112"/>
            <a:ext cx="11579543" cy="348734"/>
          </a:xfrm>
          <a:prstGeom prst="rect">
            <a:avLst/>
          </a:prstGeom>
          <a:noFill/>
          <a:ln/>
        </p:spPr>
        <p:txBody>
          <a:bodyPr wrap="non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The model's parameters are initialized, setting the stage for learning.</a:t>
            </a:r>
            <a:endParaRPr lang="en-US" sz="1700" dirty="0"/>
          </a:p>
        </p:txBody>
      </p:sp>
      <p:sp>
        <p:nvSpPr>
          <p:cNvPr id="16" name="Shape 13"/>
          <p:cNvSpPr/>
          <p:nvPr/>
        </p:nvSpPr>
        <p:spPr>
          <a:xfrm>
            <a:off x="1304211" y="5202674"/>
            <a:ext cx="762714" cy="30480"/>
          </a:xfrm>
          <a:prstGeom prst="roundRect">
            <a:avLst>
              <a:gd name="adj" fmla="val 107258"/>
            </a:avLst>
          </a:prstGeom>
          <a:solidFill>
            <a:srgbClr val="535455"/>
          </a:solidFill>
          <a:ln/>
        </p:spPr>
      </p:sp>
      <p:sp>
        <p:nvSpPr>
          <p:cNvPr id="17" name="Shape 14"/>
          <p:cNvSpPr/>
          <p:nvPr/>
        </p:nvSpPr>
        <p:spPr>
          <a:xfrm>
            <a:off x="844391" y="4972764"/>
            <a:ext cx="490299" cy="490299"/>
          </a:xfrm>
          <a:prstGeom prst="roundRect">
            <a:avLst>
              <a:gd name="adj" fmla="val 6668"/>
            </a:avLst>
          </a:prstGeom>
          <a:solidFill>
            <a:srgbClr val="3A3B3C"/>
          </a:solidFill>
          <a:ln/>
        </p:spPr>
      </p:sp>
      <p:sp>
        <p:nvSpPr>
          <p:cNvPr id="18" name="Text 15"/>
          <p:cNvSpPr/>
          <p:nvPr/>
        </p:nvSpPr>
        <p:spPr>
          <a:xfrm>
            <a:off x="988219" y="5054441"/>
            <a:ext cx="202644" cy="326946"/>
          </a:xfrm>
          <a:prstGeom prst="rect">
            <a:avLst/>
          </a:prstGeom>
          <a:noFill/>
          <a:ln/>
        </p:spPr>
        <p:txBody>
          <a:bodyPr wrap="none" lIns="0" tIns="0" rIns="0" bIns="0" rtlCol="0" anchor="t"/>
          <a:lstStyle/>
          <a:p>
            <a:pPr marL="0" indent="0" algn="ctr">
              <a:lnSpc>
                <a:spcPts val="2550"/>
              </a:lnSpc>
              <a:buNone/>
            </a:pPr>
            <a:r>
              <a:rPr lang="en-US" sz="2550" dirty="0">
                <a:solidFill>
                  <a:srgbClr val="CFCBBF"/>
                </a:solidFill>
                <a:latin typeface="Prata" pitchFamily="34" charset="0"/>
                <a:ea typeface="Prata" pitchFamily="34" charset="-122"/>
                <a:cs typeface="Prata" pitchFamily="34" charset="-120"/>
              </a:rPr>
              <a:t>3</a:t>
            </a:r>
            <a:endParaRPr lang="en-US" sz="2550" dirty="0"/>
          </a:p>
        </p:txBody>
      </p:sp>
      <p:sp>
        <p:nvSpPr>
          <p:cNvPr id="19" name="Text 16"/>
          <p:cNvSpPr/>
          <p:nvPr/>
        </p:nvSpPr>
        <p:spPr>
          <a:xfrm>
            <a:off x="2288143" y="4945499"/>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Backpropagation</a:t>
            </a:r>
            <a:endParaRPr lang="en-US" sz="2100" dirty="0"/>
          </a:p>
        </p:txBody>
      </p:sp>
      <p:sp>
        <p:nvSpPr>
          <p:cNvPr id="20" name="Text 17"/>
          <p:cNvSpPr/>
          <p:nvPr/>
        </p:nvSpPr>
        <p:spPr>
          <a:xfrm>
            <a:off x="2288143" y="5416748"/>
            <a:ext cx="11579543" cy="348734"/>
          </a:xfrm>
          <a:prstGeom prst="rect">
            <a:avLst/>
          </a:prstGeom>
          <a:noFill/>
          <a:ln/>
        </p:spPr>
        <p:txBody>
          <a:bodyPr wrap="non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The model's predictions are compared to the true labels, and errors are used to update the model's parameters.</a:t>
            </a:r>
            <a:endParaRPr lang="en-US" sz="1700" dirty="0"/>
          </a:p>
        </p:txBody>
      </p:sp>
      <p:sp>
        <p:nvSpPr>
          <p:cNvPr id="21" name="Shape 18"/>
          <p:cNvSpPr/>
          <p:nvPr/>
        </p:nvSpPr>
        <p:spPr>
          <a:xfrm>
            <a:off x="1304211" y="6676311"/>
            <a:ext cx="762714" cy="30480"/>
          </a:xfrm>
          <a:prstGeom prst="roundRect">
            <a:avLst>
              <a:gd name="adj" fmla="val 107258"/>
            </a:avLst>
          </a:prstGeom>
          <a:solidFill>
            <a:srgbClr val="535455"/>
          </a:solidFill>
          <a:ln/>
        </p:spPr>
      </p:sp>
      <p:sp>
        <p:nvSpPr>
          <p:cNvPr id="22" name="Shape 19"/>
          <p:cNvSpPr/>
          <p:nvPr/>
        </p:nvSpPr>
        <p:spPr>
          <a:xfrm>
            <a:off x="844391" y="6446401"/>
            <a:ext cx="490299" cy="490299"/>
          </a:xfrm>
          <a:prstGeom prst="roundRect">
            <a:avLst>
              <a:gd name="adj" fmla="val 6668"/>
            </a:avLst>
          </a:prstGeom>
          <a:solidFill>
            <a:srgbClr val="3A3B3C"/>
          </a:solidFill>
          <a:ln/>
        </p:spPr>
      </p:sp>
      <p:sp>
        <p:nvSpPr>
          <p:cNvPr id="23" name="Text 20"/>
          <p:cNvSpPr/>
          <p:nvPr/>
        </p:nvSpPr>
        <p:spPr>
          <a:xfrm>
            <a:off x="993934" y="6528078"/>
            <a:ext cx="191214" cy="326946"/>
          </a:xfrm>
          <a:prstGeom prst="rect">
            <a:avLst/>
          </a:prstGeom>
          <a:noFill/>
          <a:ln/>
        </p:spPr>
        <p:txBody>
          <a:bodyPr wrap="none" lIns="0" tIns="0" rIns="0" bIns="0" rtlCol="0" anchor="t"/>
          <a:lstStyle/>
          <a:p>
            <a:pPr marL="0" indent="0" algn="ctr">
              <a:lnSpc>
                <a:spcPts val="2550"/>
              </a:lnSpc>
              <a:buNone/>
            </a:pPr>
            <a:r>
              <a:rPr lang="en-US" sz="2550" dirty="0">
                <a:solidFill>
                  <a:srgbClr val="CFCBBF"/>
                </a:solidFill>
                <a:latin typeface="Prata" pitchFamily="34" charset="0"/>
                <a:ea typeface="Prata" pitchFamily="34" charset="-122"/>
                <a:cs typeface="Prata" pitchFamily="34" charset="-120"/>
              </a:rPr>
              <a:t>4</a:t>
            </a:r>
            <a:endParaRPr lang="en-US" sz="2550" dirty="0"/>
          </a:p>
        </p:txBody>
      </p:sp>
      <p:sp>
        <p:nvSpPr>
          <p:cNvPr id="24" name="Text 21"/>
          <p:cNvSpPr/>
          <p:nvPr/>
        </p:nvSpPr>
        <p:spPr>
          <a:xfrm>
            <a:off x="2288143" y="6419136"/>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Evaluation</a:t>
            </a:r>
            <a:endParaRPr lang="en-US" sz="2100" dirty="0"/>
          </a:p>
        </p:txBody>
      </p:sp>
      <p:sp>
        <p:nvSpPr>
          <p:cNvPr id="25" name="Text 22"/>
          <p:cNvSpPr/>
          <p:nvPr/>
        </p:nvSpPr>
        <p:spPr>
          <a:xfrm>
            <a:off x="2288143" y="6890385"/>
            <a:ext cx="11579543" cy="348734"/>
          </a:xfrm>
          <a:prstGeom prst="rect">
            <a:avLst/>
          </a:prstGeom>
          <a:noFill/>
          <a:ln/>
        </p:spPr>
        <p:txBody>
          <a:bodyPr wrap="none" lIns="0" tIns="0" rIns="0" bIns="0" rtlCol="0" anchor="t"/>
          <a:lstStyle/>
          <a:p>
            <a:pPr marL="0" indent="0" algn="l">
              <a:lnSpc>
                <a:spcPts val="2700"/>
              </a:lnSpc>
              <a:buNone/>
            </a:pPr>
            <a:r>
              <a:rPr lang="en-US" sz="1700" dirty="0">
                <a:solidFill>
                  <a:srgbClr val="CFCBBF"/>
                </a:solidFill>
                <a:latin typeface="Raleway" pitchFamily="34" charset="0"/>
                <a:ea typeface="Raleway" pitchFamily="34" charset="-122"/>
                <a:cs typeface="Raleway" pitchFamily="34" charset="-120"/>
              </a:rPr>
              <a:t>The trained model's performance is assessed on a separate validation dataset.</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0723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Model Testing</a:t>
            </a:r>
            <a:endParaRPr lang="en-US" sz="4450" dirty="0"/>
          </a:p>
        </p:txBody>
      </p:sp>
      <p:sp>
        <p:nvSpPr>
          <p:cNvPr id="4" name="Shape 1"/>
          <p:cNvSpPr/>
          <p:nvPr/>
        </p:nvSpPr>
        <p:spPr>
          <a:xfrm>
            <a:off x="793790" y="3656171"/>
            <a:ext cx="7556421" cy="1966198"/>
          </a:xfrm>
          <a:prstGeom prst="roundRect">
            <a:avLst>
              <a:gd name="adj" fmla="val 1730"/>
            </a:avLst>
          </a:prstGeom>
          <a:noFill/>
          <a:ln w="7620">
            <a:solidFill>
              <a:srgbClr val="FFFFFF">
                <a:alpha val="24000"/>
              </a:srgbClr>
            </a:solidFill>
            <a:prstDash val="solid"/>
          </a:ln>
        </p:spPr>
      </p:sp>
      <p:sp>
        <p:nvSpPr>
          <p:cNvPr id="5" name="Shape 2"/>
          <p:cNvSpPr/>
          <p:nvPr/>
        </p:nvSpPr>
        <p:spPr>
          <a:xfrm>
            <a:off x="801410" y="3663791"/>
            <a:ext cx="7541181" cy="650319"/>
          </a:xfrm>
          <a:prstGeom prst="rect">
            <a:avLst/>
          </a:prstGeom>
          <a:solidFill>
            <a:srgbClr val="FFFFFF">
              <a:alpha val="4000"/>
            </a:srgbClr>
          </a:solidFill>
          <a:ln/>
        </p:spPr>
      </p:sp>
      <p:sp>
        <p:nvSpPr>
          <p:cNvPr id="6" name="Text 3"/>
          <p:cNvSpPr/>
          <p:nvPr/>
        </p:nvSpPr>
        <p:spPr>
          <a:xfrm>
            <a:off x="1028224" y="380750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Metric</a:t>
            </a:r>
            <a:endParaRPr lang="en-US" sz="1750" dirty="0"/>
          </a:p>
        </p:txBody>
      </p:sp>
      <p:sp>
        <p:nvSpPr>
          <p:cNvPr id="7" name="Text 4"/>
          <p:cNvSpPr/>
          <p:nvPr/>
        </p:nvSpPr>
        <p:spPr>
          <a:xfrm>
            <a:off x="4802624" y="380750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Value</a:t>
            </a:r>
            <a:endParaRPr lang="en-US" sz="1750" dirty="0"/>
          </a:p>
        </p:txBody>
      </p:sp>
      <p:sp>
        <p:nvSpPr>
          <p:cNvPr id="8" name="Shape 5"/>
          <p:cNvSpPr/>
          <p:nvPr/>
        </p:nvSpPr>
        <p:spPr>
          <a:xfrm>
            <a:off x="801410" y="4314111"/>
            <a:ext cx="7541181" cy="650319"/>
          </a:xfrm>
          <a:prstGeom prst="rect">
            <a:avLst/>
          </a:prstGeom>
          <a:solidFill>
            <a:srgbClr val="000000">
              <a:alpha val="4000"/>
            </a:srgbClr>
          </a:solidFill>
          <a:ln/>
        </p:spPr>
      </p:sp>
      <p:sp>
        <p:nvSpPr>
          <p:cNvPr id="9" name="Text 6"/>
          <p:cNvSpPr/>
          <p:nvPr/>
        </p:nvSpPr>
        <p:spPr>
          <a:xfrm>
            <a:off x="1028224" y="445781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CNN Accuracy</a:t>
            </a:r>
            <a:endParaRPr lang="en-US" sz="1750" dirty="0"/>
          </a:p>
        </p:txBody>
      </p:sp>
      <p:sp>
        <p:nvSpPr>
          <p:cNvPr id="10" name="Text 7"/>
          <p:cNvSpPr/>
          <p:nvPr/>
        </p:nvSpPr>
        <p:spPr>
          <a:xfrm>
            <a:off x="4802624" y="445781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85%</a:t>
            </a:r>
            <a:endParaRPr lang="en-US" sz="1750" dirty="0"/>
          </a:p>
        </p:txBody>
      </p:sp>
      <p:sp>
        <p:nvSpPr>
          <p:cNvPr id="11" name="Shape 8"/>
          <p:cNvSpPr/>
          <p:nvPr/>
        </p:nvSpPr>
        <p:spPr>
          <a:xfrm>
            <a:off x="801410" y="4964430"/>
            <a:ext cx="7541181" cy="650319"/>
          </a:xfrm>
          <a:prstGeom prst="rect">
            <a:avLst/>
          </a:prstGeom>
          <a:solidFill>
            <a:srgbClr val="FFFFFF">
              <a:alpha val="4000"/>
            </a:srgbClr>
          </a:solidFill>
          <a:ln/>
        </p:spPr>
      </p:sp>
      <p:sp>
        <p:nvSpPr>
          <p:cNvPr id="12" name="Text 9"/>
          <p:cNvSpPr/>
          <p:nvPr/>
        </p:nvSpPr>
        <p:spPr>
          <a:xfrm>
            <a:off x="1028224" y="510813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SVM accuracy</a:t>
            </a:r>
            <a:endParaRPr lang="en-US" sz="1750" dirty="0"/>
          </a:p>
        </p:txBody>
      </p:sp>
      <p:sp>
        <p:nvSpPr>
          <p:cNvPr id="13" name="Text 10"/>
          <p:cNvSpPr/>
          <p:nvPr/>
        </p:nvSpPr>
        <p:spPr>
          <a:xfrm>
            <a:off x="4802624" y="510813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92%</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97135"/>
            <a:ext cx="5355260" cy="8035330"/>
          </a:xfrm>
          <a:prstGeom prst="rect">
            <a:avLst/>
          </a:prstGeom>
        </p:spPr>
      </p:pic>
      <p:sp>
        <p:nvSpPr>
          <p:cNvPr id="3" name="Text 0"/>
          <p:cNvSpPr/>
          <p:nvPr/>
        </p:nvSpPr>
        <p:spPr>
          <a:xfrm>
            <a:off x="574715" y="451604"/>
            <a:ext cx="4105870" cy="513278"/>
          </a:xfrm>
          <a:prstGeom prst="rect">
            <a:avLst/>
          </a:prstGeom>
          <a:noFill/>
          <a:ln/>
        </p:spPr>
        <p:txBody>
          <a:bodyPr wrap="none" lIns="0" tIns="0" rIns="0" bIns="0" rtlCol="0" anchor="t"/>
          <a:lstStyle/>
          <a:p>
            <a:pPr marL="0" indent="0">
              <a:lnSpc>
                <a:spcPts val="4000"/>
              </a:lnSpc>
              <a:buNone/>
            </a:pPr>
            <a:r>
              <a:rPr lang="en-US" sz="4000" dirty="0">
                <a:solidFill>
                  <a:srgbClr val="F2E782"/>
                </a:solidFill>
                <a:latin typeface="Prata" pitchFamily="34" charset="0"/>
                <a:ea typeface="Prata" pitchFamily="34" charset="-122"/>
                <a:cs typeface="Prata" pitchFamily="34" charset="-120"/>
              </a:rPr>
              <a:t>Test Case Execution</a:t>
            </a:r>
            <a:endParaRPr lang="en-US" sz="4000" dirty="0"/>
          </a:p>
        </p:txBody>
      </p:sp>
      <p:pic>
        <p:nvPicPr>
          <p:cNvPr id="4" name="Image 1" descr="preencoded.png"/>
          <p:cNvPicPr>
            <a:picLocks noChangeAspect="1"/>
          </p:cNvPicPr>
          <p:nvPr/>
        </p:nvPicPr>
        <p:blipFill>
          <a:blip r:embed="rId4"/>
          <a:stretch>
            <a:fillRect/>
          </a:stretch>
        </p:blipFill>
        <p:spPr>
          <a:xfrm>
            <a:off x="574715" y="1325713"/>
            <a:ext cx="821174" cy="1313855"/>
          </a:xfrm>
          <a:prstGeom prst="rect">
            <a:avLst/>
          </a:prstGeom>
        </p:spPr>
      </p:pic>
      <p:sp>
        <p:nvSpPr>
          <p:cNvPr id="5" name="Text 1"/>
          <p:cNvSpPr/>
          <p:nvPr/>
        </p:nvSpPr>
        <p:spPr>
          <a:xfrm>
            <a:off x="1642229" y="1603092"/>
            <a:ext cx="2052876" cy="256580"/>
          </a:xfrm>
          <a:prstGeom prst="rect">
            <a:avLst/>
          </a:prstGeom>
          <a:noFill/>
          <a:ln/>
        </p:spPr>
        <p:txBody>
          <a:bodyPr wrap="none" lIns="0" tIns="0" rIns="0" bIns="0" rtlCol="0" anchor="t"/>
          <a:lstStyle/>
          <a:p>
            <a:pPr marL="0" indent="0" algn="l">
              <a:lnSpc>
                <a:spcPts val="2000"/>
              </a:lnSpc>
              <a:buNone/>
            </a:pPr>
            <a:r>
              <a:rPr lang="en-US" sz="3000" dirty="0">
                <a:solidFill>
                  <a:srgbClr val="CFCBBF"/>
                </a:solidFill>
                <a:latin typeface="Prata" pitchFamily="34" charset="0"/>
                <a:ea typeface="Prata" pitchFamily="34" charset="-122"/>
                <a:cs typeface="Prata" pitchFamily="34" charset="-120"/>
              </a:rPr>
              <a:t>Input Image</a:t>
            </a:r>
            <a:endParaRPr lang="en-US" sz="3000" dirty="0"/>
          </a:p>
        </p:txBody>
      </p:sp>
      <p:sp>
        <p:nvSpPr>
          <p:cNvPr id="6" name="Text 2"/>
          <p:cNvSpPr/>
          <p:nvPr/>
        </p:nvSpPr>
        <p:spPr>
          <a:xfrm>
            <a:off x="1642229" y="1958136"/>
            <a:ext cx="6927056" cy="262652"/>
          </a:xfrm>
          <a:prstGeom prst="rect">
            <a:avLst/>
          </a:prstGeom>
          <a:noFill/>
          <a:ln/>
        </p:spPr>
        <p:txBody>
          <a:bodyPr wrap="none" lIns="0" tIns="0" rIns="0" bIns="0" rtlCol="0" anchor="t"/>
          <a:lstStyle/>
          <a:p>
            <a:pPr marL="0" indent="0" algn="l">
              <a:lnSpc>
                <a:spcPts val="2050"/>
              </a:lnSpc>
              <a:buNone/>
            </a:pPr>
            <a:r>
              <a:rPr lang="en-US" sz="1250" dirty="0">
                <a:solidFill>
                  <a:srgbClr val="CFCBBF"/>
                </a:solidFill>
                <a:latin typeface="Raleway" pitchFamily="34" charset="0"/>
                <a:ea typeface="Raleway" pitchFamily="34" charset="-122"/>
                <a:cs typeface="Raleway" pitchFamily="34" charset="-120"/>
              </a:rPr>
              <a:t>A test image is provided as input to the model.</a:t>
            </a:r>
            <a:endParaRPr lang="en-US" sz="1250" dirty="0"/>
          </a:p>
        </p:txBody>
      </p:sp>
      <p:pic>
        <p:nvPicPr>
          <p:cNvPr id="7" name="Image 2" descr="preencoded.png"/>
          <p:cNvPicPr>
            <a:picLocks noChangeAspect="1"/>
          </p:cNvPicPr>
          <p:nvPr/>
        </p:nvPicPr>
        <p:blipFill>
          <a:blip r:embed="rId5"/>
          <a:stretch>
            <a:fillRect/>
          </a:stretch>
        </p:blipFill>
        <p:spPr>
          <a:xfrm>
            <a:off x="574715" y="2639568"/>
            <a:ext cx="821174" cy="1313855"/>
          </a:xfrm>
          <a:prstGeom prst="rect">
            <a:avLst/>
          </a:prstGeom>
        </p:spPr>
      </p:pic>
      <p:sp>
        <p:nvSpPr>
          <p:cNvPr id="8" name="Text 3"/>
          <p:cNvSpPr/>
          <p:nvPr/>
        </p:nvSpPr>
        <p:spPr>
          <a:xfrm>
            <a:off x="1642229" y="2916947"/>
            <a:ext cx="2052876" cy="256580"/>
          </a:xfrm>
          <a:prstGeom prst="rect">
            <a:avLst/>
          </a:prstGeom>
          <a:noFill/>
          <a:ln/>
        </p:spPr>
        <p:txBody>
          <a:bodyPr wrap="none" lIns="0" tIns="0" rIns="0" bIns="0" rtlCol="0" anchor="t"/>
          <a:lstStyle/>
          <a:p>
            <a:pPr marL="0" indent="0" algn="l">
              <a:lnSpc>
                <a:spcPts val="2000"/>
              </a:lnSpc>
              <a:buNone/>
            </a:pPr>
            <a:r>
              <a:rPr lang="en-US" sz="3000" dirty="0">
                <a:solidFill>
                  <a:srgbClr val="CFCBBF"/>
                </a:solidFill>
                <a:latin typeface="Prata" pitchFamily="34" charset="0"/>
                <a:ea typeface="Prata" pitchFamily="34" charset="-122"/>
                <a:cs typeface="Prata" pitchFamily="34" charset="-120"/>
              </a:rPr>
              <a:t>Patch Extraction</a:t>
            </a:r>
            <a:endParaRPr lang="en-US" sz="3000" dirty="0"/>
          </a:p>
        </p:txBody>
      </p:sp>
      <p:sp>
        <p:nvSpPr>
          <p:cNvPr id="9" name="Text 4"/>
          <p:cNvSpPr/>
          <p:nvPr/>
        </p:nvSpPr>
        <p:spPr>
          <a:xfrm>
            <a:off x="1642229" y="3271991"/>
            <a:ext cx="6927056" cy="262652"/>
          </a:xfrm>
          <a:prstGeom prst="rect">
            <a:avLst/>
          </a:prstGeom>
          <a:noFill/>
          <a:ln/>
        </p:spPr>
        <p:txBody>
          <a:bodyPr wrap="none" lIns="0" tIns="0" rIns="0" bIns="0" rtlCol="0" anchor="t"/>
          <a:lstStyle/>
          <a:p>
            <a:pPr marL="0" indent="0" algn="l">
              <a:lnSpc>
                <a:spcPts val="2050"/>
              </a:lnSpc>
              <a:buNone/>
            </a:pPr>
            <a:r>
              <a:rPr lang="en-US" sz="1250" dirty="0">
                <a:solidFill>
                  <a:srgbClr val="CFCBBF"/>
                </a:solidFill>
                <a:latin typeface="Raleway" pitchFamily="34" charset="0"/>
                <a:ea typeface="Raleway" pitchFamily="34" charset="-122"/>
                <a:cs typeface="Raleway" pitchFamily="34" charset="-120"/>
              </a:rPr>
              <a:t>The model extracts patches from the input image of 128×128×3.</a:t>
            </a:r>
            <a:endParaRPr lang="en-US" sz="1250" dirty="0"/>
          </a:p>
        </p:txBody>
      </p:sp>
      <p:pic>
        <p:nvPicPr>
          <p:cNvPr id="10" name="Image 3" descr="preencoded.png"/>
          <p:cNvPicPr>
            <a:picLocks noChangeAspect="1"/>
          </p:cNvPicPr>
          <p:nvPr/>
        </p:nvPicPr>
        <p:blipFill>
          <a:blip r:embed="rId6"/>
          <a:stretch>
            <a:fillRect/>
          </a:stretch>
        </p:blipFill>
        <p:spPr>
          <a:xfrm>
            <a:off x="574715" y="3953422"/>
            <a:ext cx="821174" cy="1313855"/>
          </a:xfrm>
          <a:prstGeom prst="rect">
            <a:avLst/>
          </a:prstGeom>
        </p:spPr>
      </p:pic>
      <p:sp>
        <p:nvSpPr>
          <p:cNvPr id="11" name="Text 5"/>
          <p:cNvSpPr/>
          <p:nvPr/>
        </p:nvSpPr>
        <p:spPr>
          <a:xfrm>
            <a:off x="1642229" y="4230801"/>
            <a:ext cx="2052876" cy="256580"/>
          </a:xfrm>
          <a:prstGeom prst="rect">
            <a:avLst/>
          </a:prstGeom>
          <a:noFill/>
          <a:ln/>
        </p:spPr>
        <p:txBody>
          <a:bodyPr wrap="none" lIns="0" tIns="0" rIns="0" bIns="0" rtlCol="0" anchor="t"/>
          <a:lstStyle/>
          <a:p>
            <a:pPr marL="0" indent="0" algn="l">
              <a:lnSpc>
                <a:spcPts val="2000"/>
              </a:lnSpc>
              <a:buNone/>
            </a:pPr>
            <a:r>
              <a:rPr lang="en-US" sz="3000" dirty="0">
                <a:solidFill>
                  <a:srgbClr val="CFCBBF"/>
                </a:solidFill>
                <a:latin typeface="Prata" pitchFamily="34" charset="0"/>
                <a:ea typeface="Prata" pitchFamily="34" charset="-122"/>
                <a:cs typeface="Prata" pitchFamily="34" charset="-120"/>
              </a:rPr>
              <a:t>Feature Extraction</a:t>
            </a:r>
            <a:endParaRPr lang="en-US" sz="3000" dirty="0"/>
          </a:p>
        </p:txBody>
      </p:sp>
      <p:sp>
        <p:nvSpPr>
          <p:cNvPr id="12" name="Text 6"/>
          <p:cNvSpPr/>
          <p:nvPr/>
        </p:nvSpPr>
        <p:spPr>
          <a:xfrm>
            <a:off x="1642229" y="4585846"/>
            <a:ext cx="6927056" cy="262652"/>
          </a:xfrm>
          <a:prstGeom prst="rect">
            <a:avLst/>
          </a:prstGeom>
          <a:noFill/>
          <a:ln/>
        </p:spPr>
        <p:txBody>
          <a:bodyPr wrap="none" lIns="0" tIns="0" rIns="0" bIns="0" rtlCol="0" anchor="t"/>
          <a:lstStyle/>
          <a:p>
            <a:pPr marL="0" indent="0" algn="l">
              <a:lnSpc>
                <a:spcPts val="2050"/>
              </a:lnSpc>
              <a:buNone/>
            </a:pPr>
            <a:r>
              <a:rPr lang="en-US" sz="1250" dirty="0">
                <a:solidFill>
                  <a:srgbClr val="CFCBBF"/>
                </a:solidFill>
                <a:latin typeface="Raleway" pitchFamily="34" charset="0"/>
                <a:ea typeface="Raleway" pitchFamily="34" charset="-122"/>
                <a:cs typeface="Raleway" pitchFamily="34" charset="-120"/>
              </a:rPr>
              <a:t>The model outputs extracted features from input image.</a:t>
            </a:r>
            <a:endParaRPr lang="en-US" sz="1250" dirty="0"/>
          </a:p>
        </p:txBody>
      </p:sp>
      <p:pic>
        <p:nvPicPr>
          <p:cNvPr id="13" name="Image 4" descr="preencoded.png"/>
          <p:cNvPicPr>
            <a:picLocks noChangeAspect="1"/>
          </p:cNvPicPr>
          <p:nvPr/>
        </p:nvPicPr>
        <p:blipFill>
          <a:blip r:embed="rId7"/>
          <a:stretch>
            <a:fillRect/>
          </a:stretch>
        </p:blipFill>
        <p:spPr>
          <a:xfrm>
            <a:off x="574715" y="5267277"/>
            <a:ext cx="821174" cy="1313855"/>
          </a:xfrm>
          <a:prstGeom prst="rect">
            <a:avLst/>
          </a:prstGeom>
        </p:spPr>
      </p:pic>
      <p:sp>
        <p:nvSpPr>
          <p:cNvPr id="14" name="Text 7"/>
          <p:cNvSpPr/>
          <p:nvPr/>
        </p:nvSpPr>
        <p:spPr>
          <a:xfrm>
            <a:off x="1642229" y="5544656"/>
            <a:ext cx="2052876" cy="256580"/>
          </a:xfrm>
          <a:prstGeom prst="rect">
            <a:avLst/>
          </a:prstGeom>
          <a:noFill/>
          <a:ln/>
        </p:spPr>
        <p:txBody>
          <a:bodyPr wrap="none" lIns="0" tIns="0" rIns="0" bIns="0" rtlCol="0" anchor="t"/>
          <a:lstStyle/>
          <a:p>
            <a:pPr marL="0" indent="0" algn="l">
              <a:lnSpc>
                <a:spcPts val="2000"/>
              </a:lnSpc>
              <a:buNone/>
            </a:pPr>
            <a:r>
              <a:rPr lang="en-US" sz="3000" dirty="0">
                <a:solidFill>
                  <a:srgbClr val="CFCBBF"/>
                </a:solidFill>
                <a:latin typeface="Prata" pitchFamily="34" charset="0"/>
                <a:ea typeface="Prata" pitchFamily="34" charset="-122"/>
                <a:cs typeface="Prata" pitchFamily="34" charset="-120"/>
              </a:rPr>
              <a:t>Classification</a:t>
            </a:r>
            <a:endParaRPr lang="en-US" sz="3000" dirty="0"/>
          </a:p>
        </p:txBody>
      </p:sp>
      <p:sp>
        <p:nvSpPr>
          <p:cNvPr id="15" name="Text 8"/>
          <p:cNvSpPr/>
          <p:nvPr/>
        </p:nvSpPr>
        <p:spPr>
          <a:xfrm>
            <a:off x="1642229" y="5899700"/>
            <a:ext cx="6927056" cy="262652"/>
          </a:xfrm>
          <a:prstGeom prst="rect">
            <a:avLst/>
          </a:prstGeom>
          <a:noFill/>
          <a:ln/>
        </p:spPr>
        <p:txBody>
          <a:bodyPr wrap="none" lIns="0" tIns="0" rIns="0" bIns="0" rtlCol="0" anchor="t"/>
          <a:lstStyle/>
          <a:p>
            <a:pPr marL="0" indent="0" algn="l">
              <a:lnSpc>
                <a:spcPts val="2050"/>
              </a:lnSpc>
              <a:buNone/>
            </a:pPr>
            <a:r>
              <a:rPr lang="en-US" sz="1250" dirty="0">
                <a:solidFill>
                  <a:srgbClr val="CFCBBF"/>
                </a:solidFill>
                <a:latin typeface="Raleway" pitchFamily="34" charset="0"/>
                <a:ea typeface="Raleway" pitchFamily="34" charset="-122"/>
                <a:cs typeface="Raleway" pitchFamily="34" charset="-120"/>
              </a:rPr>
              <a:t>Based on features extracted a trained svm model classifies the image.</a:t>
            </a:r>
            <a:endParaRPr lang="en-US" sz="1250" dirty="0"/>
          </a:p>
        </p:txBody>
      </p:sp>
      <p:pic>
        <p:nvPicPr>
          <p:cNvPr id="16" name="Image 5" descr="preencoded.png"/>
          <p:cNvPicPr>
            <a:picLocks noChangeAspect="1"/>
          </p:cNvPicPr>
          <p:nvPr/>
        </p:nvPicPr>
        <p:blipFill>
          <a:blip r:embed="rId8"/>
          <a:stretch>
            <a:fillRect/>
          </a:stretch>
        </p:blipFill>
        <p:spPr>
          <a:xfrm>
            <a:off x="574715" y="6581132"/>
            <a:ext cx="821174" cy="1313855"/>
          </a:xfrm>
          <a:prstGeom prst="rect">
            <a:avLst/>
          </a:prstGeom>
        </p:spPr>
      </p:pic>
      <p:sp>
        <p:nvSpPr>
          <p:cNvPr id="17" name="Text 9"/>
          <p:cNvSpPr/>
          <p:nvPr/>
        </p:nvSpPr>
        <p:spPr>
          <a:xfrm>
            <a:off x="1642229" y="6858511"/>
            <a:ext cx="2052876" cy="256580"/>
          </a:xfrm>
          <a:prstGeom prst="rect">
            <a:avLst/>
          </a:prstGeom>
          <a:noFill/>
          <a:ln/>
        </p:spPr>
        <p:txBody>
          <a:bodyPr wrap="none" lIns="0" tIns="0" rIns="0" bIns="0" rtlCol="0" anchor="t"/>
          <a:lstStyle/>
          <a:p>
            <a:pPr marL="0" indent="0" algn="l">
              <a:lnSpc>
                <a:spcPts val="2000"/>
              </a:lnSpc>
              <a:buNone/>
            </a:pPr>
            <a:r>
              <a:rPr lang="en-US" sz="3000" dirty="0">
                <a:solidFill>
                  <a:srgbClr val="CFCBBF"/>
                </a:solidFill>
                <a:latin typeface="Prata" pitchFamily="34" charset="0"/>
                <a:ea typeface="Prata" pitchFamily="34" charset="-122"/>
                <a:cs typeface="Prata" pitchFamily="34" charset="-120"/>
              </a:rPr>
              <a:t>Output</a:t>
            </a:r>
            <a:endParaRPr lang="en-US" sz="3000" dirty="0"/>
          </a:p>
        </p:txBody>
      </p:sp>
      <p:sp>
        <p:nvSpPr>
          <p:cNvPr id="18" name="Text 10"/>
          <p:cNvSpPr/>
          <p:nvPr/>
        </p:nvSpPr>
        <p:spPr>
          <a:xfrm>
            <a:off x="1642229" y="7213555"/>
            <a:ext cx="6927056" cy="525304"/>
          </a:xfrm>
          <a:prstGeom prst="rect">
            <a:avLst/>
          </a:prstGeom>
          <a:noFill/>
          <a:ln/>
        </p:spPr>
        <p:txBody>
          <a:bodyPr wrap="square" lIns="0" tIns="0" rIns="0" bIns="0" rtlCol="0" anchor="t"/>
          <a:lstStyle/>
          <a:p>
            <a:pPr marL="0" indent="0" algn="l">
              <a:lnSpc>
                <a:spcPts val="2050"/>
              </a:lnSpc>
              <a:buNone/>
            </a:pPr>
            <a:r>
              <a:rPr lang="en-US" sz="1250" dirty="0">
                <a:solidFill>
                  <a:srgbClr val="CFCBBF"/>
                </a:solidFill>
                <a:latin typeface="Raleway" pitchFamily="34" charset="0"/>
                <a:ea typeface="Raleway" pitchFamily="34" charset="-122"/>
                <a:cs typeface="Raleway" pitchFamily="34" charset="-120"/>
              </a:rPr>
              <a:t>The model produces a probability score representing the likelihood of the image being forged.</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2242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Model Output</a:t>
            </a:r>
            <a:endParaRPr lang="en-US" sz="4450" dirty="0"/>
          </a:p>
        </p:txBody>
      </p:sp>
      <p:pic>
        <p:nvPicPr>
          <p:cNvPr id="4" name="Image 1" descr="preencoded.png"/>
          <p:cNvPicPr>
            <a:picLocks noChangeAspect="1"/>
          </p:cNvPicPr>
          <p:nvPr/>
        </p:nvPicPr>
        <p:blipFill>
          <a:blip r:embed="rId4"/>
          <a:stretch>
            <a:fillRect/>
          </a:stretch>
        </p:blipFill>
        <p:spPr>
          <a:xfrm>
            <a:off x="793790" y="3271361"/>
            <a:ext cx="566976" cy="566976"/>
          </a:xfrm>
          <a:prstGeom prst="rect">
            <a:avLst/>
          </a:prstGeom>
        </p:spPr>
      </p:pic>
      <p:sp>
        <p:nvSpPr>
          <p:cNvPr id="5" name="Text 1"/>
          <p:cNvSpPr/>
          <p:nvPr/>
        </p:nvSpPr>
        <p:spPr>
          <a:xfrm>
            <a:off x="793790" y="40651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Authentic Image</a:t>
            </a:r>
            <a:endParaRPr lang="en-US" sz="2200" dirty="0"/>
          </a:p>
        </p:txBody>
      </p:sp>
      <p:sp>
        <p:nvSpPr>
          <p:cNvPr id="6" name="Text 2"/>
          <p:cNvSpPr/>
          <p:nvPr/>
        </p:nvSpPr>
        <p:spPr>
          <a:xfrm>
            <a:off x="793790" y="4555569"/>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If the model predicts that the image is authentic, the output will indicate "Authentic" with a high confidence score.</a:t>
            </a:r>
            <a:endParaRPr lang="en-US" sz="1750" dirty="0"/>
          </a:p>
        </p:txBody>
      </p:sp>
      <p:pic>
        <p:nvPicPr>
          <p:cNvPr id="7" name="Image 2" descr="preencoded.png"/>
          <p:cNvPicPr>
            <a:picLocks noChangeAspect="1"/>
          </p:cNvPicPr>
          <p:nvPr/>
        </p:nvPicPr>
        <p:blipFill>
          <a:blip r:embed="rId5"/>
          <a:stretch>
            <a:fillRect/>
          </a:stretch>
        </p:blipFill>
        <p:spPr>
          <a:xfrm>
            <a:off x="4742021" y="3271361"/>
            <a:ext cx="566976" cy="566976"/>
          </a:xfrm>
          <a:prstGeom prst="rect">
            <a:avLst/>
          </a:prstGeom>
        </p:spPr>
      </p:pic>
      <p:sp>
        <p:nvSpPr>
          <p:cNvPr id="8" name="Text 3"/>
          <p:cNvSpPr/>
          <p:nvPr/>
        </p:nvSpPr>
        <p:spPr>
          <a:xfrm>
            <a:off x="4742021" y="40651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Forged Image</a:t>
            </a:r>
            <a:endParaRPr lang="en-US" sz="2200" dirty="0"/>
          </a:p>
        </p:txBody>
      </p:sp>
      <p:sp>
        <p:nvSpPr>
          <p:cNvPr id="9" name="Text 4"/>
          <p:cNvSpPr/>
          <p:nvPr/>
        </p:nvSpPr>
        <p:spPr>
          <a:xfrm>
            <a:off x="4742021" y="4555569"/>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If the model identifies the image as forged, the output will indicate "Forged" with a high confidence score.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793790" y="762924"/>
            <a:ext cx="108190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Authentic Images Classified by machine</a:t>
            </a:r>
            <a:endParaRPr lang="en-US" sz="4450" dirty="0"/>
          </a:p>
        </p:txBody>
      </p:sp>
      <p:pic>
        <p:nvPicPr>
          <p:cNvPr id="5" name="Image 1" descr="preencoded.png"/>
          <p:cNvPicPr>
            <a:picLocks noChangeAspect="1"/>
          </p:cNvPicPr>
          <p:nvPr/>
        </p:nvPicPr>
        <p:blipFill>
          <a:blip r:embed="rId4"/>
          <a:stretch>
            <a:fillRect/>
          </a:stretch>
        </p:blipFill>
        <p:spPr>
          <a:xfrm>
            <a:off x="801410" y="2281667"/>
            <a:ext cx="4221480" cy="4221480"/>
          </a:xfrm>
          <a:prstGeom prst="rect">
            <a:avLst/>
          </a:prstGeom>
        </p:spPr>
      </p:pic>
      <p:pic>
        <p:nvPicPr>
          <p:cNvPr id="6" name="Image 2" descr="preencoded.png"/>
          <p:cNvPicPr>
            <a:picLocks noChangeAspect="1"/>
          </p:cNvPicPr>
          <p:nvPr/>
        </p:nvPicPr>
        <p:blipFill>
          <a:blip r:embed="rId5"/>
          <a:stretch>
            <a:fillRect/>
          </a:stretch>
        </p:blipFill>
        <p:spPr>
          <a:xfrm>
            <a:off x="5204341" y="2281667"/>
            <a:ext cx="4221599" cy="4221599"/>
          </a:xfrm>
          <a:prstGeom prst="rect">
            <a:avLst/>
          </a:prstGeom>
        </p:spPr>
      </p:pic>
      <p:pic>
        <p:nvPicPr>
          <p:cNvPr id="7" name="Image 3" descr="preencoded.png"/>
          <p:cNvPicPr>
            <a:picLocks noChangeAspect="1"/>
          </p:cNvPicPr>
          <p:nvPr/>
        </p:nvPicPr>
        <p:blipFill>
          <a:blip r:embed="rId6"/>
          <a:stretch>
            <a:fillRect/>
          </a:stretch>
        </p:blipFill>
        <p:spPr>
          <a:xfrm>
            <a:off x="9607391" y="2281667"/>
            <a:ext cx="4221599" cy="42215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793790" y="955655"/>
            <a:ext cx="11034474"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Tampered Images Identified by Machine</a:t>
            </a:r>
            <a:endParaRPr lang="en-US" sz="4450" dirty="0"/>
          </a:p>
        </p:txBody>
      </p:sp>
      <p:pic>
        <p:nvPicPr>
          <p:cNvPr id="5" name="Image 1" descr="preencoded.png"/>
          <p:cNvPicPr>
            <a:picLocks noChangeAspect="1"/>
          </p:cNvPicPr>
          <p:nvPr/>
        </p:nvPicPr>
        <p:blipFill>
          <a:blip r:embed="rId4"/>
          <a:stretch>
            <a:fillRect/>
          </a:stretch>
        </p:blipFill>
        <p:spPr>
          <a:xfrm>
            <a:off x="793790" y="2409468"/>
            <a:ext cx="4221480" cy="4221480"/>
          </a:xfrm>
          <a:prstGeom prst="rect">
            <a:avLst/>
          </a:prstGeom>
        </p:spPr>
      </p:pic>
      <p:pic>
        <p:nvPicPr>
          <p:cNvPr id="6" name="Image 2" descr="preencoded.png"/>
          <p:cNvPicPr>
            <a:picLocks noChangeAspect="1"/>
          </p:cNvPicPr>
          <p:nvPr/>
        </p:nvPicPr>
        <p:blipFill>
          <a:blip r:embed="rId5"/>
          <a:stretch>
            <a:fillRect/>
          </a:stretch>
        </p:blipFill>
        <p:spPr>
          <a:xfrm>
            <a:off x="5196721" y="2409468"/>
            <a:ext cx="4221599" cy="4221599"/>
          </a:xfrm>
          <a:prstGeom prst="rect">
            <a:avLst/>
          </a:prstGeom>
        </p:spPr>
      </p:pic>
      <p:pic>
        <p:nvPicPr>
          <p:cNvPr id="7" name="Image 3" descr="preencoded.png"/>
          <p:cNvPicPr>
            <a:picLocks noChangeAspect="1"/>
          </p:cNvPicPr>
          <p:nvPr/>
        </p:nvPicPr>
        <p:blipFill>
          <a:blip r:embed="rId6"/>
          <a:stretch>
            <a:fillRect/>
          </a:stretch>
        </p:blipFill>
        <p:spPr>
          <a:xfrm>
            <a:off x="9599771" y="2409468"/>
            <a:ext cx="4221599" cy="4221599"/>
          </a:xfrm>
          <a:prstGeom prst="rect">
            <a:avLst/>
          </a:prstGeom>
        </p:spPr>
      </p:pic>
      <p:sp>
        <p:nvSpPr>
          <p:cNvPr id="8" name="Text 2"/>
          <p:cNvSpPr/>
          <p:nvPr/>
        </p:nvSpPr>
        <p:spPr>
          <a:xfrm>
            <a:off x="793790" y="6842165"/>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559</Words>
  <Application>Microsoft Office PowerPoint</Application>
  <PresentationFormat>Custom</PresentationFormat>
  <Paragraphs>72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Raleway</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Sidhardha Kumar</cp:lastModifiedBy>
  <cp:revision>2</cp:revision>
  <dcterms:created xsi:type="dcterms:W3CDTF">2024-09-27T07:42:19Z</dcterms:created>
  <dcterms:modified xsi:type="dcterms:W3CDTF">2024-09-27T07:48:02Z</dcterms:modified>
</cp:coreProperties>
</file>